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20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5653"/>
            <a:ext cx="805225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Análise Exploratória do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400800" y="3173373"/>
            <a:ext cx="7435812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Clothing Co-Parsing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54699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Projeto 06: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Segmentação de Vestuários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0880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Equipe: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Alice Souza, Bruno Lima, Camila Rocha, Daniel Martins, Elisa Ferreira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9A34C1-EAC7-AC72-F544-0DE17C586C31}"/>
              </a:ext>
            </a:extLst>
          </p:cNvPr>
          <p:cNvSpPr/>
          <p:nvPr/>
        </p:nvSpPr>
        <p:spPr>
          <a:xfrm>
            <a:off x="12020764" y="7580291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05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916" y="2880717"/>
            <a:ext cx="4721185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Próximos Passos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16" y="3754041"/>
            <a:ext cx="944166" cy="11469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3915" y="3942874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ATIV-04-ET-02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93915" y="4410075"/>
            <a:ext cx="121755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Pré-processamento e Balanceamento: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Implementação das correções identificadas e preparação dos dados para modelagem.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4900970"/>
            <a:ext cx="944166" cy="11469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93915" y="5089803"/>
            <a:ext cx="295620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Pesquisa de Modelos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793915" y="5557004"/>
            <a:ext cx="121755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Literatura Científica: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Investigação de modelos existentes e desenvolvimento de propostas próprias para segmentação de vestuário.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16" y="6047899"/>
            <a:ext cx="944166" cy="11469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93915" y="6236732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Implementação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793915" y="6703933"/>
            <a:ext cx="121755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Desenvolvimento do Modelo: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Aplicação das técnicas selecionadas com foco nas 5 classes principais identificadas.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60916" y="7407235"/>
            <a:ext cx="133085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17CAB-C477-AE3B-B319-7C32821AA4CD}"/>
              </a:ext>
            </a:extLst>
          </p:cNvPr>
          <p:cNvSpPr/>
          <p:nvPr/>
        </p:nvSpPr>
        <p:spPr>
          <a:xfrm>
            <a:off x="12020764" y="7580291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5194459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Sobre o Dataset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39979"/>
            <a:ext cx="5299829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Clothing Co-Parsing Dataset (CCP)</a:t>
            </a:r>
            <a:endParaRPr lang="en-US" sz="2450" dirty="0"/>
          </a:p>
        </p:txBody>
      </p:sp>
      <p:sp>
        <p:nvSpPr>
          <p:cNvPr id="4" name="Shape 2"/>
          <p:cNvSpPr/>
          <p:nvPr/>
        </p:nvSpPr>
        <p:spPr>
          <a:xfrm>
            <a:off x="727234" y="2363272"/>
            <a:ext cx="3747492" cy="1627942"/>
          </a:xfrm>
          <a:prstGeom prst="roundRect">
            <a:avLst>
              <a:gd name="adj" fmla="val 53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942618" y="2578656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Origem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42618" y="3110984"/>
            <a:ext cx="3316724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Kaggle - plataforma de dados científicos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682490" y="2363272"/>
            <a:ext cx="3747492" cy="1627942"/>
          </a:xfrm>
          <a:prstGeom prst="roundRect">
            <a:avLst>
              <a:gd name="adj" fmla="val 536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4897874" y="2578656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Conteúdo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897874" y="3110984"/>
            <a:ext cx="3316724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2.098 fotos de moda urbana em alta resolução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7234" y="4198977"/>
            <a:ext cx="7702748" cy="1295519"/>
          </a:xfrm>
          <a:prstGeom prst="roundRect">
            <a:avLst>
              <a:gd name="adj" fmla="val 673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942618" y="4414361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Objetivo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42618" y="4946690"/>
            <a:ext cx="72719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Segmentar as 5 classes com maior quantidade de pixels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944570" y="6965752"/>
            <a:ext cx="4966097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Imagens de alta resolução com máscaras de segmentação </a:t>
            </a:r>
            <a:r>
              <a:rPr lang="en-US" sz="16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PNG para análise detalhada de vestuário.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E72210-35A5-B54E-19ED-222BA63A731E}"/>
              </a:ext>
            </a:extLst>
          </p:cNvPr>
          <p:cNvSpPr/>
          <p:nvPr/>
        </p:nvSpPr>
        <p:spPr>
          <a:xfrm>
            <a:off x="12020764" y="7580291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Picture 16" descr="A person in a blue dress&#10;&#10;AI-generated content may be incorrect.">
            <a:extLst>
              <a:ext uri="{FF2B5EF4-FFF2-40B4-BE49-F238E27FC236}">
                <a16:creationId xmlns:a16="http://schemas.microsoft.com/office/drawing/2014/main" id="{BE3C754E-06CC-C357-F1F1-2E168B711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746" y="1724894"/>
            <a:ext cx="3313990" cy="50071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6220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Visão Geral dos Dados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2,098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de Imagens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Formato JPEG uniforme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59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193143" y="6021348"/>
            <a:ext cx="2912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Classes Identificadas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Diferentes tipos de vestuário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PNG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Formato Anotações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1176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Máscaras de segmentação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CSV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Metadados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Arquivo completo sem valores ausentes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DD1BB-3B89-8C3A-1F53-641791B7B1B3}"/>
              </a:ext>
            </a:extLst>
          </p:cNvPr>
          <p:cNvSpPr/>
          <p:nvPr/>
        </p:nvSpPr>
        <p:spPr>
          <a:xfrm>
            <a:off x="12020764" y="7580291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Picture 17" descr="A collage of people walking&#10;&#10;AI-generated content may be incorrect.">
            <a:extLst>
              <a:ext uri="{FF2B5EF4-FFF2-40B4-BE49-F238E27FC236}">
                <a16:creationId xmlns:a16="http://schemas.microsoft.com/office/drawing/2014/main" id="{9F7D7CFD-38E2-95EB-E681-AB630E86C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08" y="-185325"/>
            <a:ext cx="14654107" cy="30805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516850"/>
            <a:ext cx="9088279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Verificação de Integridade e Qualidade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57820" y="1597581"/>
            <a:ext cx="6428184" cy="1512094"/>
          </a:xfrm>
          <a:prstGeom prst="roundRect">
            <a:avLst>
              <a:gd name="adj" fmla="val 725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34960" y="1597581"/>
            <a:ext cx="91440" cy="1512094"/>
          </a:xfrm>
          <a:prstGeom prst="roundRect">
            <a:avLst>
              <a:gd name="adj" fmla="val 86334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937141" y="1808321"/>
            <a:ext cx="328719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✅</a:t>
            </a: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Integridade dos Arquivos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37141" y="2297430"/>
            <a:ext cx="5938123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Todos os 2.098 arquivos de imagens listados no metadata.csv existem e são acessíveis. Nenhum arquivo ausente detectado.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7820" y="3297555"/>
            <a:ext cx="6428184" cy="1512094"/>
          </a:xfrm>
          <a:prstGeom prst="roundRect">
            <a:avLst>
              <a:gd name="adj" fmla="val 725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6"/>
          <p:cNvSpPr/>
          <p:nvPr/>
        </p:nvSpPr>
        <p:spPr>
          <a:xfrm>
            <a:off x="634960" y="3297555"/>
            <a:ext cx="91440" cy="1512094"/>
          </a:xfrm>
          <a:prstGeom prst="roundRect">
            <a:avLst>
              <a:gd name="adj" fmla="val 86334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937141" y="3508296"/>
            <a:ext cx="325457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✅</a:t>
            </a: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Consistência de Formato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37141" y="3997404"/>
            <a:ext cx="5938123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Todas as imagens estão uniformemente no formato JPEG, evitando problemas de compatibilidade no processamento.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57820" y="4997529"/>
            <a:ext cx="6428184" cy="1512094"/>
          </a:xfrm>
          <a:prstGeom prst="roundRect">
            <a:avLst>
              <a:gd name="adj" fmla="val 725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634960" y="4997529"/>
            <a:ext cx="91440" cy="1512094"/>
          </a:xfrm>
          <a:prstGeom prst="roundRect">
            <a:avLst>
              <a:gd name="adj" fmla="val 86334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937141" y="5208270"/>
            <a:ext cx="311479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✅</a:t>
            </a: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Qualidade das Imagens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37141" y="5697379"/>
            <a:ext cx="5938123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Nenhuma imagem corrompida foi encontrada. Todas podem ser processadas sem falhas pelo modelo.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629B1-EFF3-AA42-6D22-7255B094B4BB}"/>
              </a:ext>
            </a:extLst>
          </p:cNvPr>
          <p:cNvSpPr/>
          <p:nvPr/>
        </p:nvSpPr>
        <p:spPr>
          <a:xfrm>
            <a:off x="12020764" y="7590565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15" y="1597581"/>
            <a:ext cx="6428184" cy="6428184"/>
          </a:xfrm>
          <a:prstGeom prst="rect">
            <a:avLst/>
          </a:prstGeom>
        </p:spPr>
      </p:pic>
      <p:pic>
        <p:nvPicPr>
          <p:cNvPr id="18" name="Picture 17" descr="A person in a long black coat&#10;&#10;AI-generated content may be incorrect.">
            <a:extLst>
              <a:ext uri="{FF2B5EF4-FFF2-40B4-BE49-F238E27FC236}">
                <a16:creationId xmlns:a16="http://schemas.microsoft.com/office/drawing/2014/main" id="{0A7F7F9A-F952-C92E-BEB4-146E7FF0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361" y="1965295"/>
            <a:ext cx="2352787" cy="3811643"/>
          </a:xfrm>
          <a:prstGeom prst="rect">
            <a:avLst/>
          </a:prstGeom>
        </p:spPr>
      </p:pic>
      <p:pic>
        <p:nvPicPr>
          <p:cNvPr id="20" name="Picture 19" descr="A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EFE5A2E4-13BD-1ED9-8693-393973519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6899" y="4026929"/>
            <a:ext cx="2356466" cy="3453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919" y="903923"/>
            <a:ext cx="7690961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Análise de Consistência dos Dados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2919" y="2512576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887528" y="2551390"/>
            <a:ext cx="3113961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Valores Ausentes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887528" y="3065026"/>
            <a:ext cx="7016353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arquivo de metadados não possui valores ausentes, simplificando significativamente a etapa de pré-processamento dos dados.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2919" y="4144566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887528" y="4183380"/>
            <a:ext cx="3729752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Duplicatas Identificadas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887528" y="4697016"/>
            <a:ext cx="7016353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Encontrada uma imagem duplicada no diretório. Será removida para evitar que o modelo seja treinado com dados repetidos, garantindo melhor performance.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2919" y="6108740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887528" y="6147554"/>
            <a:ext cx="3759875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Dimensões das Imagens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887528" y="6661190"/>
            <a:ext cx="7016353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Dimensões não são uniformes. A mais comum é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550x825 pixels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16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Redimensionaremos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antes do treinamento.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FDEB7-1A16-E9DE-4223-C6CC8EC4D9B5}"/>
              </a:ext>
            </a:extLst>
          </p:cNvPr>
          <p:cNvSpPr/>
          <p:nvPr/>
        </p:nvSpPr>
        <p:spPr>
          <a:xfrm>
            <a:off x="12020764" y="7590565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993"/>
            <a:ext cx="7540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Distribuição de Dimensões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345948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Análise Dimensional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3485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Múltiplas dimensões foram encontradas no dataset, sendo necessário padronizar o tamanho das imagens.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978712"/>
            <a:ext cx="4885015" cy="2052518"/>
          </a:xfrm>
          <a:prstGeom prst="roundRect">
            <a:avLst>
              <a:gd name="adj" fmla="val 4642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307562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4262199"/>
            <a:ext cx="39210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Recomendação: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Redimensionamento para uniformizar todas as imagens antes do processamento pelo modelo.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86381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Dimensão mais comum: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550 x 825 pixels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28" y="2011085"/>
            <a:ext cx="7604284" cy="468927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39828" y="695551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Imagem duplicada no diretório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88C610-2188-C901-C36D-4B15F80D2F30}"/>
              </a:ext>
            </a:extLst>
          </p:cNvPr>
          <p:cNvSpPr/>
          <p:nvPr/>
        </p:nvSpPr>
        <p:spPr>
          <a:xfrm>
            <a:off x="12020764" y="7580291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8138874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Distribuição de Classes por Pixels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5" y="1682353"/>
            <a:ext cx="4321731" cy="60215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05093" y="1657588"/>
            <a:ext cx="4615934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Classes Principais Selecionadas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505093" y="2226588"/>
            <a:ext cx="843998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análise revelou um desequilíbrio significativo entre as classes. Para o projeto, selecionamos as 5 classes de vestuário com maior quantidade de pixels: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5505093" y="3191530"/>
            <a:ext cx="98941" cy="98941"/>
          </a:xfrm>
          <a:prstGeom prst="roundRect">
            <a:avLst>
              <a:gd name="adj" fmla="val 462094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5801916" y="3082647"/>
            <a:ext cx="814316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Dress: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5.161.424 pixels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505093" y="3904119"/>
            <a:ext cx="98941" cy="98941"/>
          </a:xfrm>
          <a:prstGeom prst="roundRect">
            <a:avLst>
              <a:gd name="adj" fmla="val 462094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5801916" y="3795236"/>
            <a:ext cx="814316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Coat: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5.094.542 pixels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505093" y="4616708"/>
            <a:ext cx="98941" cy="98941"/>
          </a:xfrm>
          <a:prstGeom prst="roundRect">
            <a:avLst>
              <a:gd name="adj" fmla="val 462094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5801916" y="4507825"/>
            <a:ext cx="814316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Skin: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4.968.057 pixels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5505093" y="5329297"/>
            <a:ext cx="98941" cy="98941"/>
          </a:xfrm>
          <a:prstGeom prst="roundRect">
            <a:avLst>
              <a:gd name="adj" fmla="val 462094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5801916" y="5220414"/>
            <a:ext cx="814316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Pants: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3.811.546 pixels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5505093" y="6041886"/>
            <a:ext cx="98941" cy="98941"/>
          </a:xfrm>
          <a:prstGeom prst="roundRect">
            <a:avLst>
              <a:gd name="adj" fmla="val 462094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5801916" y="5933003"/>
            <a:ext cx="814316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Jumper: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2.500.000 pixels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5505093" y="6472357"/>
            <a:ext cx="8439983" cy="841058"/>
          </a:xfrm>
          <a:prstGeom prst="roundRect">
            <a:avLst>
              <a:gd name="adj" fmla="val 9885"/>
            </a:avLst>
          </a:prstGeom>
          <a:solidFill>
            <a:srgbClr val="FCF2B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75" y="6759773"/>
            <a:ext cx="247412" cy="197882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148268" y="6719649"/>
            <a:ext cx="75989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classe 'nan' (136.235.130 pixels) será ignorada no treinamento.</a:t>
            </a:r>
            <a:endParaRPr lang="en-US" sz="15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1F1DBC-3F73-BA90-858D-DC98B4CC4B01}"/>
              </a:ext>
            </a:extLst>
          </p:cNvPr>
          <p:cNvSpPr/>
          <p:nvPr/>
        </p:nvSpPr>
        <p:spPr>
          <a:xfrm>
            <a:off x="12020764" y="7580291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051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25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Estratégia para Desequilíbrio de Classes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20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75347"/>
            <a:ext cx="3664744" cy="3048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280190" y="2949654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Identificação do Problema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794403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Desequilíbrio significativo detectado entre as classes principais do dataset de vestuário.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420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775347"/>
            <a:ext cx="3664863" cy="3048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171748" y="2949654"/>
            <a:ext cx="3620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Técnica de Weighted Loss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440073"/>
            <a:ext cx="3664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Implementaremos pesos diferenciados para dar mais importância às classes com menos pixels durante o treinamento.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6514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006465"/>
            <a:ext cx="7556421" cy="3048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280190" y="6180773"/>
            <a:ext cx="3295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Validação da Estratégia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6711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Monitoramento de métricas específicas por classe para avaliar a eficácia do balanceamento.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BE4C82-0AFD-8833-794E-5E6837CDA751}"/>
              </a:ext>
            </a:extLst>
          </p:cNvPr>
          <p:cNvSpPr/>
          <p:nvPr/>
        </p:nvSpPr>
        <p:spPr>
          <a:xfrm>
            <a:off x="12020764" y="7580291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6A1662-440D-34C0-1558-04129B9BF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1" y="135933"/>
            <a:ext cx="55435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761643"/>
            <a:ext cx="7735491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Resultados da Análise Exploratória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0655" y="2522220"/>
            <a:ext cx="3018473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✅</a:t>
            </a:r>
            <a:r>
              <a:rPr lang="en-US" sz="2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Pontos Positivos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6190655" y="3125748"/>
            <a:ext cx="3622238" cy="1929646"/>
          </a:xfrm>
          <a:prstGeom prst="roundRect">
            <a:avLst>
              <a:gd name="adj" fmla="val 4380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414730" y="3349823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Dataset Robusto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14730" y="3865483"/>
            <a:ext cx="3174087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Qualidade comprovada dos dados com integridade total dos arquivos.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0655" y="5256609"/>
            <a:ext cx="3622238" cy="1929646"/>
          </a:xfrm>
          <a:prstGeom prst="roundRect">
            <a:avLst>
              <a:gd name="adj" fmla="val 4380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6414730" y="5480685"/>
            <a:ext cx="282773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Metadados Completos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414730" y="5996345"/>
            <a:ext cx="3174087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Arquivo CSV consistente sem valores ausentes para processamento.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11527" y="2522220"/>
            <a:ext cx="3622238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⚠</a:t>
            </a:r>
            <a:r>
              <a:rPr lang="en-US" sz="2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Desafios Identificados</a:t>
            </a:r>
            <a:endParaRPr lang="en-US" sz="2350" dirty="0"/>
          </a:p>
        </p:txBody>
      </p:sp>
      <p:sp>
        <p:nvSpPr>
          <p:cNvPr id="12" name="Shape 9"/>
          <p:cNvSpPr/>
          <p:nvPr/>
        </p:nvSpPr>
        <p:spPr>
          <a:xfrm>
            <a:off x="10311527" y="3502938"/>
            <a:ext cx="3622238" cy="1929646"/>
          </a:xfrm>
          <a:prstGeom prst="roundRect">
            <a:avLst>
              <a:gd name="adj" fmla="val 4380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10535603" y="3727013"/>
            <a:ext cx="310407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Padronização Necessária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0535603" y="4242673"/>
            <a:ext cx="3174087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Redimensionamento das imagens para uniformidade dimensional.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311527" y="5633799"/>
            <a:ext cx="3622238" cy="1607701"/>
          </a:xfrm>
          <a:prstGeom prst="roundRect">
            <a:avLst>
              <a:gd name="adj" fmla="val 525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0535603" y="5857875"/>
            <a:ext cx="301454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Desequilíbrio de Classes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10535603" y="6373535"/>
            <a:ext cx="317408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Tratamento específico requerido para balanceamento adequado.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7063C-37E0-A333-8584-E561587CF387}"/>
              </a:ext>
            </a:extLst>
          </p:cNvPr>
          <p:cNvSpPr/>
          <p:nvPr/>
        </p:nvSpPr>
        <p:spPr>
          <a:xfrm>
            <a:off x="12020764" y="7580291"/>
            <a:ext cx="2609636" cy="616449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540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Alexandria</vt:lpstr>
      <vt:lpstr>Alexandria Light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Raphael Menezes de Carvalho</cp:lastModifiedBy>
  <cp:revision>2</cp:revision>
  <dcterms:created xsi:type="dcterms:W3CDTF">2025-09-12T23:51:55Z</dcterms:created>
  <dcterms:modified xsi:type="dcterms:W3CDTF">2025-09-13T00:07:52Z</dcterms:modified>
</cp:coreProperties>
</file>